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9" r:id="rId3"/>
    <p:sldId id="302" r:id="rId4"/>
    <p:sldId id="304" r:id="rId5"/>
    <p:sldId id="305" r:id="rId6"/>
    <p:sldId id="273" r:id="rId7"/>
    <p:sldId id="260" r:id="rId8"/>
    <p:sldId id="262" r:id="rId9"/>
    <p:sldId id="328" r:id="rId10"/>
    <p:sldId id="320" r:id="rId11"/>
    <p:sldId id="329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283" r:id="rId24"/>
    <p:sldId id="287" r:id="rId25"/>
    <p:sldId id="290" r:id="rId26"/>
    <p:sldId id="321" r:id="rId27"/>
    <p:sldId id="322" r:id="rId28"/>
    <p:sldId id="323" r:id="rId29"/>
    <p:sldId id="324" r:id="rId30"/>
    <p:sldId id="325" r:id="rId31"/>
    <p:sldId id="326" r:id="rId32"/>
    <p:sldId id="32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>
        <p:scale>
          <a:sx n="75" d="100"/>
          <a:sy n="75" d="100"/>
        </p:scale>
        <p:origin x="-1656" y="-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91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0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76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04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91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29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1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8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44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25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CB93-8912-4094-9401-FACC1440915C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63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hlaskynastredni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uHeUsdQGPm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QveHvbCQ70" TargetMode="External"/><Relationship Id="rId2" Type="http://schemas.openxmlformats.org/officeDocument/2006/relationships/hyperlink" Target="https://www.dipsy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4YjKGuO3T0" TargetMode="External"/><Relationship Id="rId2" Type="http://schemas.openxmlformats.org/officeDocument/2006/relationships/hyperlink" Target="https://www.dipsy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stgm-ck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Downloads\Prihlaska_2023-2024%20(1).pdf" TargetMode="External"/><Relationship Id="rId2" Type="http://schemas.openxmlformats.org/officeDocument/2006/relationships/hyperlink" Target="https://www.to-das.cz/prihlaska-na-stredni-skoly-tiskopis-cerma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-das.cz/body-za-vysvedceni-u-prijimaci-zkousky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-das.cz/cermat-testy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skolstvi.cz/" TargetMode="External"/><Relationship Id="rId2" Type="http://schemas.openxmlformats.org/officeDocument/2006/relationships/hyperlink" Target="https://www.infoabsolvent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rmat.cz/" TargetMode="External"/><Relationship Id="rId5" Type="http://schemas.openxmlformats.org/officeDocument/2006/relationships/hyperlink" Target="http://www.msmt.cz/" TargetMode="External"/><Relationship Id="rId4" Type="http://schemas.openxmlformats.org/officeDocument/2006/relationships/hyperlink" Target="https://junior.salmondo.cz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tlasskolstvi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Podrobné informace o přijímacím řízení ve školním roce 2025/2026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9" descr="C:\Users\HP\Downloads\ai-generated-9295105_12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88" y="1772816"/>
            <a:ext cx="6048672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70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900" b="1" dirty="0">
                <a:solidFill>
                  <a:srgbClr val="FF0000"/>
                </a:solidFill>
              </a:rPr>
              <a:t>ÚNOR </a:t>
            </a:r>
            <a:br>
              <a:rPr lang="cs-CZ" sz="49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Přihlášky ke </a:t>
            </a:r>
            <a:r>
              <a:rPr lang="cs-CZ" dirty="0"/>
              <a:t>střednímu vzdělávání do všech oborů středního vzdělání </a:t>
            </a:r>
            <a:r>
              <a:rPr lang="cs-CZ" dirty="0" smtClean="0"/>
              <a:t>se podávají </a:t>
            </a:r>
            <a:r>
              <a:rPr lang="cs-CZ" b="1" dirty="0" smtClean="0"/>
              <a:t>od 1. 2. 2026 do 20</a:t>
            </a:r>
            <a:r>
              <a:rPr lang="cs-CZ" b="1" dirty="0"/>
              <a:t>. </a:t>
            </a:r>
            <a:r>
              <a:rPr lang="cs-CZ" b="1" dirty="0" smtClean="0"/>
              <a:t>2. 2026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C:\Users\HP\Downloads\desk-1389979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750908" cy="34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Webový portál k přijímacímu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>
                <a:hlinkClick r:id="rId2"/>
              </a:rPr>
              <a:t>https</a:t>
            </a:r>
            <a:r>
              <a:rPr lang="cs-CZ" sz="4000" dirty="0">
                <a:hlinkClick r:id="rId2"/>
              </a:rPr>
              <a:t>://www.prihlaskynastredni.cz</a:t>
            </a:r>
            <a:r>
              <a:rPr lang="cs-CZ" sz="4000" dirty="0" smtClean="0">
                <a:hlinkClick r:id="rId2"/>
              </a:rPr>
              <a:t>/</a:t>
            </a:r>
            <a:r>
              <a:rPr lang="cs-CZ" sz="4000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360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POČET </a:t>
            </a:r>
            <a:r>
              <a:rPr lang="cs-CZ" sz="3600" b="1" dirty="0" smtClean="0">
                <a:solidFill>
                  <a:srgbClr val="FF0000"/>
                </a:solidFill>
              </a:rPr>
              <a:t>PŘIHLÁŠEK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352928" cy="475252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Uchazeč může podat nejvýše </a:t>
            </a:r>
            <a:r>
              <a:rPr lang="cs-CZ" sz="2800" dirty="0" err="1" smtClean="0"/>
              <a:t>nejvýše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tři přihlášky pro ostatní obory vzdělání</a:t>
            </a:r>
            <a:r>
              <a:rPr lang="cs-CZ" sz="2800" dirty="0"/>
              <a:t> a</a:t>
            </a:r>
            <a:r>
              <a:rPr lang="cs-CZ" sz="2800" dirty="0" smtClean="0"/>
              <a:t> </a:t>
            </a:r>
            <a:r>
              <a:rPr lang="cs-CZ" sz="2800" b="1" dirty="0"/>
              <a:t>dvě přihlášky pro obor vzdělání s talentovou </a:t>
            </a:r>
            <a:r>
              <a:rPr lang="cs-CZ" sz="2800" b="1" dirty="0" smtClean="0"/>
              <a:t>zkouškou.</a:t>
            </a:r>
          </a:p>
          <a:p>
            <a:r>
              <a:rPr lang="cs-CZ" sz="2800" dirty="0" smtClean="0"/>
              <a:t>Maximálně možný počet podaných přihlášek může být tedy pět.</a:t>
            </a:r>
          </a:p>
          <a:p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3949800"/>
            <a:ext cx="2603598" cy="15696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9600" b="1" dirty="0" smtClean="0">
                <a:solidFill>
                  <a:srgbClr val="FF0000"/>
                </a:solidFill>
              </a:rPr>
              <a:t>3 + 2</a:t>
            </a:r>
            <a:endParaRPr lang="cs-CZ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PRIORITA ŠKOL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4000" b="1" dirty="0">
                <a:solidFill>
                  <a:prstClr val="black"/>
                </a:solidFill>
              </a:rPr>
              <a:t>Pořadí uvedených oborů vzdělání v přihlášce vyjadřuje přednostní volbu oboru vzdělání, tzn. že </a:t>
            </a:r>
            <a:r>
              <a:rPr lang="cs-CZ" sz="4000" b="1" dirty="0">
                <a:solidFill>
                  <a:srgbClr val="FF0000"/>
                </a:solidFill>
              </a:rPr>
              <a:t>obory vzdělání jsou řazeny dle preference. </a:t>
            </a:r>
            <a:endParaRPr lang="cs-CZ" sz="4000" b="1" dirty="0" smtClean="0">
              <a:solidFill>
                <a:srgbClr val="FF0000"/>
              </a:solidFill>
            </a:endParaRPr>
          </a:p>
          <a:p>
            <a:pPr lvl="0"/>
            <a:endParaRPr lang="cs-CZ" sz="4000" b="1" dirty="0" smtClean="0">
              <a:solidFill>
                <a:srgbClr val="FF0000"/>
              </a:solidFill>
            </a:endParaRPr>
          </a:p>
          <a:p>
            <a:pPr lvl="0"/>
            <a:r>
              <a:rPr lang="cs-CZ" sz="4000" b="1" dirty="0" smtClean="0">
                <a:solidFill>
                  <a:srgbClr val="FF0000"/>
                </a:solidFill>
              </a:rPr>
              <a:t>Uvedené </a:t>
            </a:r>
            <a:r>
              <a:rPr lang="cs-CZ" sz="4000" b="1" dirty="0">
                <a:solidFill>
                  <a:srgbClr val="FF0000"/>
                </a:solidFill>
              </a:rPr>
              <a:t>pořadí musí být ve všech podaných přihláškách shodné</a:t>
            </a:r>
            <a:r>
              <a:rPr lang="cs-CZ" sz="4000" b="1" dirty="0">
                <a:solidFill>
                  <a:prstClr val="black"/>
                </a:solidFill>
              </a:rPr>
              <a:t>. </a:t>
            </a:r>
            <a:endParaRPr lang="cs-CZ" sz="4000" b="1" dirty="0" smtClean="0">
              <a:solidFill>
                <a:prstClr val="black"/>
              </a:solidFill>
            </a:endParaRPr>
          </a:p>
          <a:p>
            <a:endParaRPr lang="cs-CZ" sz="4000" b="1" dirty="0" smtClean="0"/>
          </a:p>
          <a:p>
            <a:r>
              <a:rPr lang="cs-CZ" sz="4000" b="1" dirty="0" smtClean="0"/>
              <a:t>Priorita </a:t>
            </a:r>
            <a:r>
              <a:rPr lang="cs-CZ" sz="4000" b="1" dirty="0"/>
              <a:t>škol nepůjde po podání přihlášky měnit</a:t>
            </a:r>
            <a:r>
              <a:rPr lang="cs-CZ" sz="40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1500" dirty="0" smtClean="0"/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400" dirty="0" smtClean="0"/>
              <a:t>VIDEO</a:t>
            </a:r>
            <a:r>
              <a:rPr lang="cs-CZ" sz="2400" dirty="0"/>
              <a:t>: Vysvětlení algoritmu rozřazování uchazečů na </a:t>
            </a:r>
            <a:r>
              <a:rPr lang="cs-CZ" sz="2400" dirty="0" smtClean="0"/>
              <a:t>školy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	</a:t>
            </a:r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youtu.be/uHeUsdQGPm4</a:t>
            </a: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2050" name="Picture 2" descr="C:\Users\HP\AppData\Local\Microsoft\Windows\INetCache\IE\Q7ZAE66U\exclamation_mark_PNG3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29000"/>
            <a:ext cx="1626685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sz="2800" dirty="0"/>
              <a:t>Lékařský posudek o zdravotní způsobilosti</a:t>
            </a:r>
          </a:p>
          <a:p>
            <a:endParaRPr lang="cs-CZ" sz="2800" dirty="0"/>
          </a:p>
          <a:p>
            <a:r>
              <a:rPr lang="cs-CZ" sz="2800" dirty="0"/>
              <a:t>Hodnocení na vysvědčeních z předchozího </a:t>
            </a:r>
            <a:r>
              <a:rPr lang="cs-CZ" sz="2800" dirty="0" smtClean="0"/>
              <a:t>vzdělávání</a:t>
            </a:r>
          </a:p>
          <a:p>
            <a:r>
              <a:rPr lang="cs-CZ" sz="2800" dirty="0" smtClean="0"/>
              <a:t>(</a:t>
            </a:r>
            <a:r>
              <a:rPr lang="cs-CZ" sz="2800" b="1" dirty="0" smtClean="0"/>
              <a:t>žákům zajistí ZŠ)</a:t>
            </a:r>
            <a:endParaRPr lang="cs-CZ" sz="2800" b="1" dirty="0"/>
          </a:p>
          <a:p>
            <a:endParaRPr lang="cs-CZ" sz="2800" dirty="0"/>
          </a:p>
          <a:p>
            <a:r>
              <a:rPr lang="cs-CZ" sz="2800" dirty="0"/>
              <a:t>Žádost pro uchazeče s dočasnou ochranou (o prominutí zkoušky z češtiny a matematiku v ukrajinštině)</a:t>
            </a:r>
          </a:p>
          <a:p>
            <a:endParaRPr lang="cs-CZ" sz="2800" dirty="0"/>
          </a:p>
          <a:p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PŘÍLOHY K PŘIHLÁŠKÁM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Přihláška se podává třemi způsoby: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br>
              <a:rPr lang="cs-CZ" sz="3600" dirty="0">
                <a:solidFill>
                  <a:srgbClr val="FF0000"/>
                </a:solidFill>
              </a:rPr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rgbClr val="FF0000"/>
                </a:solidFill>
              </a:rPr>
              <a:t>1. elektronicky prostřednictvím DIPSY</a:t>
            </a:r>
            <a:r>
              <a:rPr lang="cs-CZ" sz="2800" b="1" dirty="0">
                <a:solidFill>
                  <a:prstClr val="black"/>
                </a:solidFill>
              </a:rPr>
              <a:t> na základě prokázání totožnosti s využitím prostředku pro elektronickou identifikaci (</a:t>
            </a:r>
            <a:r>
              <a:rPr lang="cs-CZ" sz="2800" b="1" dirty="0" err="1">
                <a:solidFill>
                  <a:prstClr val="black"/>
                </a:solidFill>
              </a:rPr>
              <a:t>eObčanka</a:t>
            </a:r>
            <a:r>
              <a:rPr lang="cs-CZ" sz="2800" b="1" dirty="0">
                <a:solidFill>
                  <a:prstClr val="black"/>
                </a:solidFill>
              </a:rPr>
              <a:t>, bankovní identita, datová schránka apod.)</a:t>
            </a:r>
          </a:p>
          <a:p>
            <a:r>
              <a:rPr lang="cs-CZ" sz="2000" dirty="0" smtClean="0"/>
              <a:t>Podrobnosti </a:t>
            </a:r>
            <a:r>
              <a:rPr lang="cs-CZ" sz="2000" dirty="0"/>
              <a:t>k ověření identity naleznete na identitaobcana.cz nebo </a:t>
            </a:r>
            <a:r>
              <a:rPr lang="cs-CZ" sz="2000" dirty="0" smtClean="0"/>
              <a:t>info.identitaobcana.cz</a:t>
            </a:r>
          </a:p>
          <a:p>
            <a:endParaRPr lang="cs-CZ" sz="2000" dirty="0"/>
          </a:p>
          <a:p>
            <a:r>
              <a:rPr lang="cs-CZ" sz="2800" b="1" dirty="0" smtClean="0">
                <a:solidFill>
                  <a:srgbClr val="FF0000"/>
                </a:solidFill>
              </a:rPr>
              <a:t>2. Podáním </a:t>
            </a:r>
            <a:r>
              <a:rPr lang="cs-CZ" sz="2800" b="1" dirty="0">
                <a:solidFill>
                  <a:srgbClr val="FF0000"/>
                </a:solidFill>
              </a:rPr>
              <a:t>výpisu vytištěného z online systému</a:t>
            </a:r>
            <a:r>
              <a:rPr lang="cs-CZ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3. Podáním </a:t>
            </a:r>
            <a:r>
              <a:rPr lang="cs-CZ" sz="2800" b="1" dirty="0">
                <a:solidFill>
                  <a:srgbClr val="FF0000"/>
                </a:solidFill>
              </a:rPr>
              <a:t>vyplněného tiskopisu s přílohami.</a:t>
            </a:r>
          </a:p>
        </p:txBody>
      </p:sp>
    </p:spTree>
    <p:extLst>
      <p:ext uri="{BB962C8B-B14F-4D97-AF65-F5344CB8AC3E}">
        <p14:creationId xmlns:p14="http://schemas.microsoft.com/office/powerpoint/2010/main" val="18190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1. Přihláška </a:t>
            </a:r>
            <a:r>
              <a:rPr lang="cs-CZ" sz="3600" b="1" dirty="0">
                <a:solidFill>
                  <a:srgbClr val="FF0000"/>
                </a:solidFill>
              </a:rPr>
              <a:t>na SŠ plně elektronicky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256584"/>
          </a:xfrm>
        </p:spPr>
        <p:txBody>
          <a:bodyPr>
            <a:noAutofit/>
          </a:bodyPr>
          <a:lstStyle/>
          <a:p>
            <a:pPr fontAlgn="base"/>
            <a:r>
              <a:rPr lang="cs-CZ" sz="2800" dirty="0"/>
              <a:t>Přihlásíte se do </a:t>
            </a:r>
            <a:r>
              <a:rPr lang="cs-CZ" sz="2800" dirty="0">
                <a:hlinkClick r:id="rId2"/>
              </a:rPr>
              <a:t>systému DIPSY</a:t>
            </a:r>
            <a:r>
              <a:rPr lang="cs-CZ" sz="2800" dirty="0"/>
              <a:t> a </a:t>
            </a:r>
            <a:r>
              <a:rPr lang="cs-CZ" sz="2800" b="1" dirty="0"/>
              <a:t>vyberete své dítě</a:t>
            </a:r>
            <a:r>
              <a:rPr lang="cs-CZ" sz="2800" dirty="0"/>
              <a:t> (systém je napojen na registr </a:t>
            </a:r>
            <a:r>
              <a:rPr lang="cs-CZ" sz="2800" dirty="0" smtClean="0"/>
              <a:t>obyvatel).</a:t>
            </a:r>
            <a:endParaRPr lang="cs-CZ" sz="2800" dirty="0"/>
          </a:p>
          <a:p>
            <a:pPr fontAlgn="base"/>
            <a:r>
              <a:rPr lang="cs-CZ" sz="2800" dirty="0" smtClean="0"/>
              <a:t>Vyberete, </a:t>
            </a:r>
            <a:r>
              <a:rPr lang="cs-CZ" sz="2800" dirty="0"/>
              <a:t>kam se chcete hlásit (kompletní </a:t>
            </a:r>
            <a:r>
              <a:rPr lang="cs-CZ" sz="2800" dirty="0" err="1"/>
              <a:t>info</a:t>
            </a:r>
            <a:r>
              <a:rPr lang="cs-CZ" sz="2800" dirty="0"/>
              <a:t> o oborech je v systému).</a:t>
            </a:r>
          </a:p>
          <a:p>
            <a:pPr fontAlgn="base"/>
            <a:r>
              <a:rPr lang="cs-CZ" sz="2800" dirty="0"/>
              <a:t>Obory vyberete </a:t>
            </a:r>
            <a:r>
              <a:rPr lang="cs-CZ" sz="2800" b="1" dirty="0"/>
              <a:t>v pořadí dle priority</a:t>
            </a:r>
            <a:r>
              <a:rPr lang="cs-CZ" sz="2800" dirty="0"/>
              <a:t> (1. místo obor, kam se chcete dostat nejvíce).</a:t>
            </a:r>
          </a:p>
          <a:p>
            <a:pPr fontAlgn="base"/>
            <a:r>
              <a:rPr lang="cs-CZ" sz="2800" b="1" dirty="0"/>
              <a:t>Nahrajete přílohy</a:t>
            </a:r>
            <a:r>
              <a:rPr lang="cs-CZ" sz="2800" dirty="0"/>
              <a:t> jako fotky nebo </a:t>
            </a:r>
            <a:r>
              <a:rPr lang="cs-CZ" sz="2800" dirty="0" err="1"/>
              <a:t>skeny</a:t>
            </a:r>
            <a:r>
              <a:rPr lang="cs-CZ" sz="2800" dirty="0"/>
              <a:t>. V systému uvidíte, jaké přílohy škola pro daný obor požaduje.</a:t>
            </a:r>
          </a:p>
          <a:p>
            <a:pPr fontAlgn="base"/>
            <a:r>
              <a:rPr lang="cs-CZ" sz="2800" b="1" dirty="0"/>
              <a:t>Potvrdíte odeslání přihlášek</a:t>
            </a:r>
            <a:r>
              <a:rPr lang="cs-CZ" sz="2800" dirty="0"/>
              <a:t> a přijde vám e-mailové potvrzení, že jste přihlášky </a:t>
            </a:r>
            <a:r>
              <a:rPr lang="cs-CZ" sz="2800" dirty="0" smtClean="0"/>
              <a:t>podali</a:t>
            </a:r>
            <a:r>
              <a:rPr lang="cs-CZ" sz="2800" dirty="0"/>
              <a:t>. </a:t>
            </a:r>
            <a:endParaRPr lang="cs-CZ" sz="2800" dirty="0" smtClean="0"/>
          </a:p>
          <a:p>
            <a:pPr fontAlgn="base"/>
            <a:r>
              <a:rPr lang="cs-CZ" sz="2800" dirty="0">
                <a:hlinkClick r:id="rId3"/>
              </a:rPr>
              <a:t>https://</a:t>
            </a:r>
            <a:r>
              <a:rPr lang="cs-CZ" sz="2800" dirty="0" smtClean="0">
                <a:hlinkClick r:id="rId3"/>
              </a:rPr>
              <a:t>youtu.be/aQveHvbCQ70</a:t>
            </a:r>
            <a:r>
              <a:rPr lang="cs-CZ" sz="2800" dirty="0" smtClean="0"/>
              <a:t> 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617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Výhody online podání přihlášky</a:t>
            </a:r>
            <a:r>
              <a:rPr lang="cs-CZ" sz="3600" b="1" dirty="0">
                <a:solidFill>
                  <a:srgbClr val="FF0000"/>
                </a:solidFill>
              </a:rPr>
              <a:t/>
            </a:r>
            <a:br>
              <a:rPr lang="cs-CZ" sz="3600" b="1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00600"/>
          </a:xfrm>
          <a:ln w="381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nic nevyplňujete:</a:t>
            </a:r>
            <a:r>
              <a:rPr lang="cs-CZ" sz="3000" dirty="0">
                <a:solidFill>
                  <a:srgbClr val="0F2325"/>
                </a:solidFill>
              </a:rPr>
              <a:t> výběr žáka i školy přímo v systému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informace v systému na jednom místě:</a:t>
            </a:r>
            <a:r>
              <a:rPr lang="cs-CZ" sz="3000" dirty="0">
                <a:solidFill>
                  <a:srgbClr val="0F2325"/>
                </a:solidFill>
              </a:rPr>
              <a:t> o škole, podmínkách přijetí i počtu přihlášených letos i v minulosti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editace přihlášky:</a:t>
            </a:r>
            <a:r>
              <a:rPr lang="cs-CZ" sz="3000" dirty="0">
                <a:solidFill>
                  <a:srgbClr val="0F2325"/>
                </a:solidFill>
              </a:rPr>
              <a:t> můžete jí rozpracovat a později se k ní vrátit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přílohy v kopiích:</a:t>
            </a:r>
            <a:r>
              <a:rPr lang="cs-CZ" sz="3000" dirty="0">
                <a:solidFill>
                  <a:srgbClr val="0F2325"/>
                </a:solidFill>
              </a:rPr>
              <a:t> nahrajete jednoduše do systému jako fotky či </a:t>
            </a:r>
            <a:r>
              <a:rPr lang="cs-CZ" sz="3000" dirty="0" err="1">
                <a:solidFill>
                  <a:srgbClr val="0F2325"/>
                </a:solidFill>
              </a:rPr>
              <a:t>skeny</a:t>
            </a:r>
            <a:endParaRPr lang="cs-CZ" sz="3000" dirty="0">
              <a:solidFill>
                <a:srgbClr val="0F2325"/>
              </a:solidFill>
            </a:endParaRP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pozvánka k přijímačkám elektronicky:</a:t>
            </a:r>
            <a:r>
              <a:rPr lang="cs-CZ" sz="3000" dirty="0">
                <a:solidFill>
                  <a:srgbClr val="0F2325"/>
                </a:solidFill>
              </a:rPr>
              <a:t> i další komunikace se školou přes systém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hned uvidíte výsledky:</a:t>
            </a:r>
            <a:r>
              <a:rPr lang="cs-CZ" sz="3000" dirty="0">
                <a:solidFill>
                  <a:srgbClr val="0F2325"/>
                </a:solidFill>
              </a:rPr>
              <a:t> přehled výsledků přijímaček v systému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0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2. Přihláška </a:t>
            </a:r>
            <a:r>
              <a:rPr lang="pl-PL" sz="3600" b="1" dirty="0">
                <a:solidFill>
                  <a:srgbClr val="FF0000"/>
                </a:solidFill>
              </a:rPr>
              <a:t>na SŠ: Výpis ze systému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8863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cs-CZ" dirty="0" smtClean="0"/>
              <a:t>Do </a:t>
            </a:r>
            <a:r>
              <a:rPr lang="cs-CZ" dirty="0" smtClean="0">
                <a:hlinkClick r:id="rId2"/>
              </a:rPr>
              <a:t>systému DIPSY</a:t>
            </a:r>
            <a:r>
              <a:rPr lang="cs-CZ" dirty="0" smtClean="0"/>
              <a:t> se dostanete bez přihlášení a </a:t>
            </a:r>
            <a:r>
              <a:rPr lang="cs-CZ" b="1" dirty="0" smtClean="0"/>
              <a:t>vyplníte všechny údaje</a:t>
            </a:r>
            <a:r>
              <a:rPr lang="cs-CZ" dirty="0" smtClean="0"/>
              <a:t> o sobě a svém dítěti.</a:t>
            </a:r>
          </a:p>
          <a:p>
            <a:pPr fontAlgn="base"/>
            <a:r>
              <a:rPr lang="cs-CZ" dirty="0" smtClean="0"/>
              <a:t>Vyberete, kam se chcete hlásit (kompletní </a:t>
            </a:r>
            <a:r>
              <a:rPr lang="cs-CZ" dirty="0" err="1" smtClean="0"/>
              <a:t>info</a:t>
            </a:r>
            <a:r>
              <a:rPr lang="cs-CZ" dirty="0" smtClean="0"/>
              <a:t> o oborech je v systému).</a:t>
            </a:r>
          </a:p>
          <a:p>
            <a:pPr fontAlgn="base"/>
            <a:r>
              <a:rPr lang="cs-CZ" dirty="0" smtClean="0"/>
              <a:t>Obory vyberete </a:t>
            </a:r>
            <a:r>
              <a:rPr lang="cs-CZ" b="1" dirty="0" smtClean="0"/>
              <a:t>v pořadí dle priority</a:t>
            </a:r>
            <a:r>
              <a:rPr lang="cs-CZ" dirty="0" smtClean="0"/>
              <a:t> (1. místo obor, kam se chcete dostat nejvíce).</a:t>
            </a:r>
          </a:p>
          <a:p>
            <a:pPr fontAlgn="base"/>
            <a:r>
              <a:rPr lang="cs-CZ" b="1" dirty="0" smtClean="0"/>
              <a:t>Nahrajete přílohy</a:t>
            </a:r>
            <a:r>
              <a:rPr lang="cs-CZ" dirty="0" smtClean="0"/>
              <a:t> jako fotky nebo </a:t>
            </a:r>
            <a:r>
              <a:rPr lang="cs-CZ" dirty="0" err="1" smtClean="0"/>
              <a:t>skeny</a:t>
            </a:r>
            <a:r>
              <a:rPr lang="cs-CZ" dirty="0" smtClean="0"/>
              <a:t>. V systému uvidíte, jaké přílohy škola pro daný obor požaduje.</a:t>
            </a:r>
          </a:p>
          <a:p>
            <a:pPr fontAlgn="base"/>
            <a:r>
              <a:rPr lang="cs-CZ" dirty="0" smtClean="0"/>
              <a:t>Potvrdíte odeslání přihlášek a přijde vám </a:t>
            </a:r>
            <a:r>
              <a:rPr lang="cs-CZ" b="1" dirty="0" smtClean="0"/>
              <a:t>e-mail s vyplněnou přihláškou (výpisem)</a:t>
            </a:r>
            <a:r>
              <a:rPr lang="cs-CZ" dirty="0" smtClean="0"/>
              <a:t>.</a:t>
            </a:r>
          </a:p>
          <a:p>
            <a:pPr fontAlgn="base"/>
            <a:r>
              <a:rPr lang="cs-CZ" dirty="0" smtClean="0"/>
              <a:t>Výpis přihlášky z e-mailu </a:t>
            </a:r>
            <a:r>
              <a:rPr lang="cs-CZ" b="1" dirty="0" smtClean="0"/>
              <a:t>vytisknete</a:t>
            </a:r>
            <a:r>
              <a:rPr lang="cs-CZ" dirty="0" smtClean="0"/>
              <a:t> tolikrát, na kolik škol se hlásíte, a každý </a:t>
            </a:r>
            <a:r>
              <a:rPr lang="cs-CZ" b="1" dirty="0" smtClean="0"/>
              <a:t>podepíšete</a:t>
            </a:r>
            <a:r>
              <a:rPr lang="cs-CZ" dirty="0" smtClean="0"/>
              <a:t>.</a:t>
            </a:r>
          </a:p>
          <a:p>
            <a:pPr fontAlgn="base"/>
            <a:r>
              <a:rPr lang="cs-CZ" b="1" dirty="0" smtClean="0"/>
              <a:t>Papírový výpis přihlášky (bez příloh) doručíte do každé školy</a:t>
            </a:r>
            <a:r>
              <a:rPr lang="cs-CZ" dirty="0" smtClean="0"/>
              <a:t> (poštou, osobně, datovou schránkou).</a:t>
            </a:r>
          </a:p>
          <a:p>
            <a:pPr fontAlgn="base"/>
            <a:endParaRPr lang="cs-CZ" sz="1600" dirty="0"/>
          </a:p>
          <a:p>
            <a:pPr fontAlgn="base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youtu.be/Q4YjKGuO3T0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4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4294967295"/>
          </p:nvPr>
        </p:nvSpPr>
        <p:spPr>
          <a:xfrm>
            <a:off x="323528" y="548680"/>
            <a:ext cx="4104456" cy="936104"/>
          </a:xfrm>
        </p:spPr>
        <p:txBody>
          <a:bodyPr>
            <a:normAutofit fontScale="40000" lnSpcReduction="20000"/>
          </a:bodyPr>
          <a:lstStyle/>
          <a:p>
            <a:r>
              <a:rPr lang="pl-PL" sz="8000" b="1" dirty="0">
                <a:solidFill>
                  <a:srgbClr val="00B050"/>
                </a:solidFill>
              </a:rPr>
              <a:t>Nevýhody podání výpisem ze systému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4294967295"/>
          </p:nvPr>
        </p:nvSpPr>
        <p:spPr>
          <a:xfrm>
            <a:off x="251520" y="1696442"/>
            <a:ext cx="4176464" cy="4828902"/>
          </a:xfrm>
          <a:ln w="38100">
            <a:solidFill>
              <a:srgbClr val="00B050"/>
            </a:solidFill>
          </a:ln>
        </p:spPr>
        <p:txBody>
          <a:bodyPr>
            <a:normAutofit fontScale="70000" lnSpcReduction="20000"/>
          </a:bodyPr>
          <a:lstStyle/>
          <a:p>
            <a:pPr fontAlgn="base"/>
            <a:r>
              <a:rPr lang="cs-CZ" sz="4000" b="1" dirty="0"/>
              <a:t>vyplňování údajů o sobě i dítěti v systému: </a:t>
            </a:r>
            <a:r>
              <a:rPr lang="cs-CZ" sz="4000" dirty="0"/>
              <a:t>nenačtou se údaje z registru obyvatel</a:t>
            </a:r>
            <a:r>
              <a:rPr lang="cs-CZ" sz="4000" b="1" dirty="0"/>
              <a:t> </a:t>
            </a:r>
            <a:endParaRPr lang="cs-CZ" sz="4000" dirty="0"/>
          </a:p>
          <a:p>
            <a:pPr fontAlgn="base"/>
            <a:r>
              <a:rPr lang="cs-CZ" sz="4000" b="1" dirty="0"/>
              <a:t>ztrácíte čas:</a:t>
            </a:r>
            <a:r>
              <a:rPr lang="cs-CZ" sz="4000" dirty="0"/>
              <a:t> musíte doručit papírový výpis přihlášky do každé školy</a:t>
            </a:r>
          </a:p>
          <a:p>
            <a:pPr fontAlgn="base"/>
            <a:r>
              <a:rPr lang="cs-CZ" sz="4000" b="1" dirty="0"/>
              <a:t>další </a:t>
            </a:r>
            <a:r>
              <a:rPr lang="cs-CZ" sz="4000" b="1" dirty="0" smtClean="0"/>
              <a:t>papírování</a:t>
            </a:r>
            <a:r>
              <a:rPr lang="cs-CZ" sz="4000" b="1" dirty="0"/>
              <a:t>:</a:t>
            </a:r>
            <a:r>
              <a:rPr lang="cs-CZ" sz="4000" dirty="0"/>
              <a:t> pozvánku k přijímačkám dostanete doporučeným dopisem</a:t>
            </a:r>
          </a:p>
          <a:p>
            <a:pPr fontAlgn="base"/>
            <a:r>
              <a:rPr lang="cs-CZ" sz="4000" b="1" dirty="0"/>
              <a:t>neuvidíte výsledky přijímaček v systému </a:t>
            </a:r>
            <a:endParaRPr lang="cs-CZ" sz="4000" dirty="0"/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8024" y="548680"/>
            <a:ext cx="4104456" cy="936104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Výhody podání výpisem ze systému</a:t>
            </a:r>
          </a:p>
          <a:p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294967295"/>
          </p:nvPr>
        </p:nvSpPr>
        <p:spPr>
          <a:xfrm>
            <a:off x="4788024" y="1696442"/>
            <a:ext cx="4041775" cy="3951287"/>
          </a:xfrm>
          <a:ln w="38100">
            <a:solidFill>
              <a:srgbClr val="00B050"/>
            </a:solidFill>
            <a:prstDash val="solid"/>
          </a:ln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sz="3000" b="1" dirty="0"/>
              <a:t>informace v systému na jednom místě:</a:t>
            </a:r>
            <a:r>
              <a:rPr lang="cs-CZ" sz="3000" dirty="0"/>
              <a:t> o škole, podmínkách přijetí i počtu přihlášených letos i v minulosti</a:t>
            </a:r>
          </a:p>
          <a:p>
            <a:pPr fontAlgn="base"/>
            <a:r>
              <a:rPr lang="cs-CZ" sz="3000" b="1" dirty="0"/>
              <a:t>přílohy v kopiích:</a:t>
            </a:r>
            <a:r>
              <a:rPr lang="cs-CZ" sz="3000" dirty="0"/>
              <a:t> nahrajete jednoduše do systému jako fotky či </a:t>
            </a:r>
            <a:r>
              <a:rPr lang="cs-CZ" sz="3000" dirty="0" err="1"/>
              <a:t>skeny</a:t>
            </a:r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Kde můžete získat informace?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10. 9. 2025 16:30 učebna č. 39 </a:t>
            </a:r>
            <a:r>
              <a:rPr lang="cs-CZ" dirty="0" smtClean="0"/>
              <a:t>-informační společná schůzka rodičů vycházejících žáků 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aktuální informace na webu školy </a:t>
            </a:r>
            <a:r>
              <a:rPr lang="cs-CZ" b="1" dirty="0" smtClean="0">
                <a:solidFill>
                  <a:srgbClr val="00B050"/>
                </a:solidFill>
                <a:hlinkClick r:id="rId2"/>
              </a:rPr>
              <a:t> </a:t>
            </a:r>
            <a:r>
              <a:rPr lang="cs-CZ" dirty="0" smtClean="0"/>
              <a:t>https://www.zstgm-ck.cz/  pro rodiče a žáky/organizace školního roku/informace výchovného poradce</a:t>
            </a:r>
          </a:p>
          <a:p>
            <a:r>
              <a:rPr lang="cs-CZ" dirty="0" smtClean="0"/>
              <a:t>konzultace s výchovným poradcem, po předchozí domluvě, (kabinet č.23, 1. patro)</a:t>
            </a:r>
          </a:p>
          <a:p>
            <a:r>
              <a:rPr lang="cs-CZ" dirty="0" smtClean="0"/>
              <a:t>pro žáky na nástěnce ve 2. patře školy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3. Přihláška </a:t>
            </a:r>
            <a:r>
              <a:rPr lang="cs-CZ" sz="3600" b="1" dirty="0">
                <a:solidFill>
                  <a:srgbClr val="FF0000"/>
                </a:solidFill>
              </a:rPr>
              <a:t>na SŠ: papírový tiskopis vč.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cs-CZ" b="1" dirty="0" smtClean="0"/>
              <a:t>Vytisknete </a:t>
            </a:r>
            <a:r>
              <a:rPr lang="cs-CZ" b="1" dirty="0"/>
              <a:t>si </a:t>
            </a:r>
            <a:r>
              <a:rPr lang="cs-CZ" b="1" dirty="0">
                <a:hlinkClick r:id="rId2"/>
              </a:rPr>
              <a:t>papírový tiskopis</a:t>
            </a:r>
            <a:r>
              <a:rPr lang="cs-CZ" dirty="0"/>
              <a:t> přihlášky tolikrát, na kolik škol se hlásíte. </a:t>
            </a:r>
            <a:r>
              <a:rPr lang="cs-CZ" sz="1800" dirty="0">
                <a:hlinkClick r:id="rId3" action="ppaction://hlinkfile"/>
              </a:rPr>
              <a:t>file:///C:/Users/HP/Downloads/Prihlaska_2023-2024%20(1).</a:t>
            </a:r>
            <a:r>
              <a:rPr lang="cs-CZ" sz="1800" dirty="0" smtClean="0">
                <a:hlinkClick r:id="rId3" action="ppaction://hlinkfile"/>
              </a:rPr>
              <a:t>pdf</a:t>
            </a:r>
            <a:r>
              <a:rPr lang="cs-CZ" sz="1800" dirty="0" smtClean="0"/>
              <a:t> </a:t>
            </a:r>
            <a:endParaRPr lang="cs-CZ" sz="1800" dirty="0"/>
          </a:p>
          <a:p>
            <a:pPr fontAlgn="base"/>
            <a:r>
              <a:rPr lang="cs-CZ" dirty="0"/>
              <a:t>Do papírového tiskopisu </a:t>
            </a:r>
            <a:r>
              <a:rPr lang="cs-CZ" b="1" dirty="0"/>
              <a:t>vyplníte všechny údaje o sobě a svém dítěti</a:t>
            </a:r>
            <a:r>
              <a:rPr lang="cs-CZ" dirty="0"/>
              <a:t>.</a:t>
            </a:r>
          </a:p>
          <a:p>
            <a:pPr fontAlgn="base"/>
            <a:r>
              <a:rPr lang="cs-CZ" dirty="0"/>
              <a:t>Dohledáte </a:t>
            </a:r>
            <a:r>
              <a:rPr lang="cs-CZ" b="1" dirty="0"/>
              <a:t>údaje o školách a oborech a vyplníte</a:t>
            </a:r>
            <a:r>
              <a:rPr lang="cs-CZ" dirty="0"/>
              <a:t> je do tiskopisu (přesný název, adresa, kód a název oboru).</a:t>
            </a:r>
          </a:p>
          <a:p>
            <a:pPr fontAlgn="base"/>
            <a:r>
              <a:rPr lang="cs-CZ" dirty="0"/>
              <a:t>Obory vyplňujete </a:t>
            </a:r>
            <a:r>
              <a:rPr lang="cs-CZ" b="1" dirty="0"/>
              <a:t>v pořadí dle priority</a:t>
            </a:r>
            <a:r>
              <a:rPr lang="cs-CZ" dirty="0"/>
              <a:t> (1. místo obor, kam se chcete dostat nejvíce).</a:t>
            </a:r>
          </a:p>
          <a:p>
            <a:pPr fontAlgn="base"/>
            <a:r>
              <a:rPr lang="cs-CZ" b="1" dirty="0"/>
              <a:t>Vyplníte identicky (tzn. stejné pořadí škol </a:t>
            </a:r>
            <a:r>
              <a:rPr lang="cs-CZ" b="1" dirty="0" smtClean="0"/>
              <a:t>dle priority</a:t>
            </a:r>
            <a:r>
              <a:rPr lang="cs-CZ" b="1" dirty="0"/>
              <a:t>)</a:t>
            </a:r>
            <a:r>
              <a:rPr lang="cs-CZ" dirty="0"/>
              <a:t> tolik tiskopisů, na kolik škol se hlásíte.</a:t>
            </a:r>
          </a:p>
          <a:p>
            <a:pPr fontAlgn="base"/>
            <a:r>
              <a:rPr lang="cs-CZ" dirty="0"/>
              <a:t>Ke každé přihlášce přiložíte všechny </a:t>
            </a:r>
            <a:r>
              <a:rPr lang="cs-CZ" b="1" dirty="0"/>
              <a:t>přílohy v listinné podobě</a:t>
            </a:r>
            <a:r>
              <a:rPr lang="cs-CZ" dirty="0"/>
              <a:t> (dle podmínek školy).</a:t>
            </a:r>
          </a:p>
          <a:p>
            <a:pPr fontAlgn="base"/>
            <a:r>
              <a:rPr lang="cs-CZ" b="1" dirty="0"/>
              <a:t>Tiskopis přihlášky (vč. příloh) doručíte do každé školy</a:t>
            </a:r>
            <a:r>
              <a:rPr lang="cs-CZ" dirty="0"/>
              <a:t> (poštou, osobně, datovou schránkou).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5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Nevýhody podání </a:t>
            </a:r>
            <a:r>
              <a:rPr lang="cs-CZ" sz="3600" b="1" dirty="0" smtClean="0">
                <a:solidFill>
                  <a:srgbClr val="00B050"/>
                </a:solidFill>
              </a:rPr>
              <a:t>papírové přihlášky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ln w="381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sz="3000" b="1" dirty="0" smtClean="0"/>
              <a:t>vyplňování </a:t>
            </a:r>
            <a:r>
              <a:rPr lang="cs-CZ" sz="3000" b="1" dirty="0"/>
              <a:t>údajů o sobě a dítěti</a:t>
            </a:r>
            <a:endParaRPr lang="cs-CZ" sz="3000" dirty="0"/>
          </a:p>
          <a:p>
            <a:pPr fontAlgn="base"/>
            <a:r>
              <a:rPr lang="cs-CZ" sz="3000" b="1" dirty="0"/>
              <a:t>dohledávání a vyplňování údajů o školách a oborech:</a:t>
            </a:r>
            <a:r>
              <a:rPr lang="cs-CZ" sz="3000" dirty="0"/>
              <a:t> přesný název, adresa, kód a název oboru</a:t>
            </a:r>
          </a:p>
          <a:p>
            <a:pPr fontAlgn="base"/>
            <a:r>
              <a:rPr lang="cs-CZ" sz="3000" b="1" dirty="0"/>
              <a:t>přílohy v listinné podobě:</a:t>
            </a:r>
            <a:r>
              <a:rPr lang="cs-CZ" sz="3000" dirty="0"/>
              <a:t> ke každé přihlášce do každé školy</a:t>
            </a:r>
          </a:p>
          <a:p>
            <a:pPr fontAlgn="base"/>
            <a:r>
              <a:rPr lang="cs-CZ" sz="3000" b="1" dirty="0"/>
              <a:t>ztrácíte čas:</a:t>
            </a:r>
            <a:r>
              <a:rPr lang="cs-CZ" sz="3000" dirty="0"/>
              <a:t> musíte doručit papírový tiskopis přihlášky vč. příloh do každé školy</a:t>
            </a:r>
          </a:p>
          <a:p>
            <a:pPr fontAlgn="base"/>
            <a:r>
              <a:rPr lang="cs-CZ" sz="3000" b="1" dirty="0"/>
              <a:t>další papírování:</a:t>
            </a:r>
            <a:r>
              <a:rPr lang="cs-CZ" sz="3000" dirty="0"/>
              <a:t> pozvánku k přijímačkám dostanete doporučeným dopisem</a:t>
            </a:r>
          </a:p>
          <a:p>
            <a:pPr fontAlgn="base"/>
            <a:r>
              <a:rPr lang="cs-CZ" sz="3000" b="1" dirty="0"/>
              <a:t>neuvidíte výsledky přijímaček v systému </a:t>
            </a:r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4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</a:rPr>
              <a:t>Pozvánka uchazeči ke konání jednotné zkoušky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040560"/>
          </a:xfrm>
        </p:spPr>
        <p:txBody>
          <a:bodyPr>
            <a:normAutofit/>
          </a:bodyPr>
          <a:lstStyle/>
          <a:p>
            <a:pPr lvl="0"/>
            <a:r>
              <a:rPr lang="cs-CZ" sz="2700" b="1" dirty="0">
                <a:solidFill>
                  <a:prstClr val="black"/>
                </a:solidFill>
              </a:rPr>
              <a:t>Liší se podle způsobu podání přihlášky</a:t>
            </a:r>
          </a:p>
          <a:p>
            <a:pPr lvl="0"/>
            <a:r>
              <a:rPr lang="cs-CZ" sz="2700" b="1" dirty="0">
                <a:solidFill>
                  <a:srgbClr val="00B050"/>
                </a:solidFill>
              </a:rPr>
              <a:t>DIPSY</a:t>
            </a:r>
            <a:r>
              <a:rPr lang="cs-CZ" sz="2700" dirty="0">
                <a:solidFill>
                  <a:prstClr val="black"/>
                </a:solidFill>
              </a:rPr>
              <a:t> - Termíny konání ŠPZ vyvěsí ředitel školy ve škole, na webu školy a</a:t>
            </a:r>
            <a:r>
              <a:rPr lang="cs-CZ" sz="2700" b="1" dirty="0">
                <a:solidFill>
                  <a:prstClr val="black"/>
                </a:solidFill>
              </a:rPr>
              <a:t> el. formou vám zašle pozvánku </a:t>
            </a:r>
            <a:r>
              <a:rPr lang="cs-CZ" sz="2700" b="1" dirty="0">
                <a:solidFill>
                  <a:srgbClr val="FF0000"/>
                </a:solidFill>
              </a:rPr>
              <a:t>s </a:t>
            </a:r>
            <a:r>
              <a:rPr lang="cs-CZ" sz="2700" b="1" dirty="0" err="1">
                <a:solidFill>
                  <a:srgbClr val="FF0000"/>
                </a:solidFill>
              </a:rPr>
              <a:t>RgČ</a:t>
            </a:r>
            <a:endParaRPr lang="cs-CZ" sz="2700" b="1" dirty="0">
              <a:solidFill>
                <a:srgbClr val="FF0000"/>
              </a:solidFill>
            </a:endParaRPr>
          </a:p>
          <a:p>
            <a:pPr lvl="0"/>
            <a:r>
              <a:rPr lang="cs-CZ" sz="2700" b="1" dirty="0">
                <a:solidFill>
                  <a:srgbClr val="00B050"/>
                </a:solidFill>
              </a:rPr>
              <a:t>Výpis</a:t>
            </a:r>
            <a:r>
              <a:rPr lang="cs-CZ" sz="2700" b="1" dirty="0">
                <a:solidFill>
                  <a:prstClr val="black"/>
                </a:solidFill>
              </a:rPr>
              <a:t> </a:t>
            </a:r>
            <a:r>
              <a:rPr lang="cs-CZ" sz="2700" dirty="0">
                <a:solidFill>
                  <a:prstClr val="black"/>
                </a:solidFill>
              </a:rPr>
              <a:t>- Termíny konání ŠPZ vyvěsí ředitel školy ve škole, na webu školy. </a:t>
            </a:r>
            <a:r>
              <a:rPr lang="cs-CZ" sz="2700" b="1" dirty="0" err="1">
                <a:solidFill>
                  <a:srgbClr val="FF0000"/>
                </a:solidFill>
              </a:rPr>
              <a:t>RgČ</a:t>
            </a:r>
            <a:r>
              <a:rPr lang="cs-CZ" sz="2700" b="1" dirty="0">
                <a:solidFill>
                  <a:srgbClr val="FF0000"/>
                </a:solidFill>
              </a:rPr>
              <a:t> zjistíte ve výpisu</a:t>
            </a:r>
            <a:r>
              <a:rPr lang="cs-CZ" sz="2700" dirty="0">
                <a:solidFill>
                  <a:prstClr val="black"/>
                </a:solidFill>
              </a:rPr>
              <a:t>, </a:t>
            </a:r>
            <a:r>
              <a:rPr lang="cs-CZ" sz="2700" b="1" dirty="0">
                <a:solidFill>
                  <a:prstClr val="black"/>
                </a:solidFill>
              </a:rPr>
              <a:t>termín a místo konání JPZ a termín konání ŠPZ se dozvíte v pozvánce zaslané doporučeně na adresu uvedenou v přihlášce</a:t>
            </a:r>
          </a:p>
          <a:p>
            <a:pPr lvl="0"/>
            <a:r>
              <a:rPr lang="cs-CZ" sz="2700" b="1" dirty="0">
                <a:solidFill>
                  <a:srgbClr val="00B050"/>
                </a:solidFill>
              </a:rPr>
              <a:t>Tiskopis</a:t>
            </a:r>
            <a:r>
              <a:rPr lang="cs-CZ" sz="2700" dirty="0">
                <a:solidFill>
                  <a:prstClr val="black"/>
                </a:solidFill>
              </a:rPr>
              <a:t> - Termíny konání ŠPZ vyvěsí ředitel školy ve škole, na webu školy. </a:t>
            </a:r>
            <a:r>
              <a:rPr lang="cs-CZ" sz="2700" b="1" dirty="0" err="1">
                <a:solidFill>
                  <a:srgbClr val="FF0000"/>
                </a:solidFill>
              </a:rPr>
              <a:t>RgČ</a:t>
            </a:r>
            <a:r>
              <a:rPr lang="cs-CZ" sz="2700" b="1" dirty="0">
                <a:solidFill>
                  <a:srgbClr val="FF0000"/>
                </a:solidFill>
              </a:rPr>
              <a:t>,</a:t>
            </a:r>
            <a:r>
              <a:rPr lang="cs-CZ" sz="2700" b="1" dirty="0">
                <a:solidFill>
                  <a:prstClr val="black"/>
                </a:solidFill>
              </a:rPr>
              <a:t> místo konání JPZ a termín konání ŠPZ se dozvíte v pozvánce zaslané doporučeně na adresu uvedenou v přihlášce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1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ea typeface="Times New Roman"/>
                <a:cs typeface="Arial"/>
              </a:rPr>
              <a:t>BŘEZEN </a:t>
            </a:r>
            <a:br>
              <a:rPr lang="cs-CZ" b="1" dirty="0" smtClean="0">
                <a:solidFill>
                  <a:srgbClr val="FF0000"/>
                </a:solidFill>
                <a:ea typeface="Times New Roman"/>
                <a:cs typeface="Arial"/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63711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V březnu rozesílají </a:t>
            </a:r>
            <a:r>
              <a:rPr lang="cs-CZ" dirty="0"/>
              <a:t>střední školy pozvánky k přijímacím zkouškám a střední odborná učiliště pozvánky k </a:t>
            </a:r>
            <a:r>
              <a:rPr lang="cs-CZ" dirty="0" smtClean="0"/>
              <a:t>pohovorům.</a:t>
            </a:r>
          </a:p>
          <a:p>
            <a:r>
              <a:rPr lang="cs-CZ" b="1" dirty="0"/>
              <a:t>termín</a:t>
            </a:r>
            <a:r>
              <a:rPr lang="cs-CZ" dirty="0"/>
              <a:t> pro konání alespoň dvou řádných termínů </a:t>
            </a:r>
            <a:r>
              <a:rPr lang="cs-CZ" b="1" dirty="0"/>
              <a:t>školní a </a:t>
            </a:r>
            <a:r>
              <a:rPr lang="cs-CZ" b="1" dirty="0" smtClean="0"/>
              <a:t>talentové přijímací </a:t>
            </a:r>
            <a:r>
              <a:rPr lang="cs-CZ" b="1" dirty="0"/>
              <a:t>zkoušky </a:t>
            </a:r>
            <a:r>
              <a:rPr lang="cs-CZ" dirty="0"/>
              <a:t>je stanoven v pracovních dnech </a:t>
            </a:r>
            <a:r>
              <a:rPr lang="cs-CZ" b="1" dirty="0"/>
              <a:t>od 15. března </a:t>
            </a:r>
            <a:r>
              <a:rPr lang="cs-CZ" b="1" dirty="0" smtClean="0"/>
              <a:t>do 23</a:t>
            </a:r>
            <a:r>
              <a:rPr lang="cs-CZ" b="1" dirty="0"/>
              <a:t>. dubna </a:t>
            </a:r>
            <a:r>
              <a:rPr lang="cs-CZ" b="1" dirty="0" smtClean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66471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DUBEN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JEDNOTNÁ </a:t>
            </a:r>
            <a:r>
              <a:rPr lang="cs-CZ" b="1" dirty="0">
                <a:solidFill>
                  <a:srgbClr val="FF0000"/>
                </a:solidFill>
              </a:rPr>
              <a:t>PŘIJÍMACÍ ZKOUŠKA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 týká všech </a:t>
            </a:r>
            <a:r>
              <a:rPr lang="cs-CZ" dirty="0"/>
              <a:t>maturitních oborů, všech víceletých gymnázií (</a:t>
            </a:r>
            <a:r>
              <a:rPr lang="cs-CZ" dirty="0" smtClean="0"/>
              <a:t>včetně Gymnázia </a:t>
            </a:r>
            <a:r>
              <a:rPr lang="cs-CZ" dirty="0"/>
              <a:t>se sportovní přípravou)</a:t>
            </a:r>
          </a:p>
          <a:p>
            <a:pPr>
              <a:buNone/>
            </a:pPr>
            <a:r>
              <a:rPr lang="cs-CZ" dirty="0" smtClean="0"/>
              <a:t> - </a:t>
            </a:r>
            <a:r>
              <a:rPr lang="cs-CZ" b="1" dirty="0"/>
              <a:t>dva pevné termíny </a:t>
            </a:r>
            <a:r>
              <a:rPr lang="cs-CZ" b="1" dirty="0" smtClean="0"/>
              <a:t>stanovuje </a:t>
            </a:r>
            <a:r>
              <a:rPr lang="cs-CZ" b="1" dirty="0"/>
              <a:t>MŠMT</a:t>
            </a:r>
          </a:p>
          <a:p>
            <a:pPr>
              <a:buNone/>
            </a:pPr>
            <a:r>
              <a:rPr lang="cs-CZ" dirty="0" smtClean="0"/>
              <a:t> - </a:t>
            </a:r>
            <a:r>
              <a:rPr lang="cs-CZ" b="1" dirty="0"/>
              <a:t>probíhá formou písemných testů z </a:t>
            </a:r>
            <a:r>
              <a:rPr lang="cs-CZ" b="1" dirty="0">
                <a:solidFill>
                  <a:srgbClr val="00B050"/>
                </a:solidFill>
              </a:rPr>
              <a:t>českého jazyka a literatury </a:t>
            </a:r>
            <a:r>
              <a:rPr lang="cs-CZ" b="1" dirty="0" smtClean="0">
                <a:solidFill>
                  <a:srgbClr val="00B050"/>
                </a:solidFill>
              </a:rPr>
              <a:t>a matematiky</a:t>
            </a:r>
            <a:r>
              <a:rPr lang="cs-CZ" b="1" dirty="0" smtClean="0"/>
              <a:t> </a:t>
            </a:r>
            <a:r>
              <a:rPr lang="cs-CZ" sz="2800" i="1" dirty="0"/>
              <a:t>(nepřipravuje je škola, ale Centrum pro zjišťování výsledků</a:t>
            </a:r>
          </a:p>
          <a:p>
            <a:pPr>
              <a:buNone/>
            </a:pPr>
            <a:r>
              <a:rPr lang="cs-CZ" sz="2800" i="1" dirty="0" smtClean="0"/>
              <a:t>    vzdělávání </a:t>
            </a:r>
            <a:r>
              <a:rPr lang="cs-CZ" sz="2800" i="1" dirty="0"/>
              <a:t>a jsou centrálně vyhodnocovány)</a:t>
            </a:r>
          </a:p>
        </p:txBody>
      </p:sp>
    </p:spTree>
    <p:extLst>
      <p:ext uri="{BB962C8B-B14F-4D97-AF65-F5344CB8AC3E}">
        <p14:creationId xmlns:p14="http://schemas.microsoft.com/office/powerpoint/2010/main" val="4073789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Termíny přijímacích zkoušek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ve školním roce 2025/2026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713387"/>
          </a:xfrm>
        </p:spPr>
        <p:txBody>
          <a:bodyPr>
            <a:noAutofit/>
          </a:bodyPr>
          <a:lstStyle/>
          <a:p>
            <a:r>
              <a:rPr lang="cs-CZ" b="1" dirty="0"/>
              <a:t>Čtyřleté obory </a:t>
            </a:r>
            <a:r>
              <a:rPr lang="cs-CZ" b="1" dirty="0" smtClean="0"/>
              <a:t>vzdělání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ea typeface="Calibri"/>
                <a:cs typeface="Times New Roman"/>
              </a:rPr>
              <a:t>10. a 13. </a:t>
            </a:r>
            <a:r>
              <a:rPr lang="cs-CZ" b="1" dirty="0">
                <a:ea typeface="Calibri"/>
                <a:cs typeface="Times New Roman"/>
              </a:rPr>
              <a:t>4. </a:t>
            </a:r>
            <a:r>
              <a:rPr lang="cs-CZ" b="1" dirty="0" smtClean="0">
                <a:ea typeface="Calibri"/>
                <a:cs typeface="Times New Roman"/>
              </a:rPr>
              <a:t>2026 </a:t>
            </a:r>
          </a:p>
          <a:p>
            <a:pPr lvl="0"/>
            <a:r>
              <a:rPr lang="cs-CZ" b="1" dirty="0" smtClean="0"/>
              <a:t>Obory </a:t>
            </a:r>
            <a:r>
              <a:rPr lang="cs-CZ" b="1" dirty="0"/>
              <a:t>šestiletých a osmiletých gymnázií</a:t>
            </a:r>
            <a:r>
              <a:rPr lang="cs-CZ" b="1" dirty="0" smtClean="0"/>
              <a:t>:</a:t>
            </a:r>
          </a:p>
          <a:p>
            <a:pPr lvl="0"/>
            <a:r>
              <a:rPr lang="pt-BR" b="1" dirty="0" smtClean="0"/>
              <a:t>1</a:t>
            </a:r>
            <a:r>
              <a:rPr lang="cs-CZ" b="1" dirty="0" smtClean="0"/>
              <a:t>4</a:t>
            </a:r>
            <a:r>
              <a:rPr lang="pt-BR" b="1" dirty="0" smtClean="0"/>
              <a:t>. </a:t>
            </a:r>
            <a:r>
              <a:rPr lang="pt-BR" b="1" dirty="0"/>
              <a:t>a </a:t>
            </a:r>
            <a:r>
              <a:rPr lang="pt-BR" b="1" dirty="0" smtClean="0"/>
              <a:t>1</a:t>
            </a:r>
            <a:r>
              <a:rPr lang="cs-CZ" b="1" dirty="0" smtClean="0"/>
              <a:t>5</a:t>
            </a:r>
            <a:r>
              <a:rPr lang="pt-BR" b="1" dirty="0" smtClean="0"/>
              <a:t>. </a:t>
            </a:r>
            <a:r>
              <a:rPr lang="pt-BR" b="1" dirty="0"/>
              <a:t>4. </a:t>
            </a:r>
            <a:r>
              <a:rPr lang="pt-BR" b="1" dirty="0" smtClean="0"/>
              <a:t>202</a:t>
            </a:r>
            <a:r>
              <a:rPr lang="cs-CZ" b="1" dirty="0" smtClean="0"/>
              <a:t>6</a:t>
            </a:r>
          </a:p>
          <a:p>
            <a:endParaRPr lang="cs-CZ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HP\Downloads\check-list-36969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081859" cy="30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23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Kde se píšou přijímačky </a:t>
            </a:r>
            <a:r>
              <a:rPr lang="pt-BR" sz="3600" b="1" dirty="0" smtClean="0">
                <a:solidFill>
                  <a:srgbClr val="FF0000"/>
                </a:solidFill>
              </a:rPr>
              <a:t>202</a:t>
            </a:r>
            <a:r>
              <a:rPr lang="cs-CZ" sz="3600" b="1" dirty="0" smtClean="0">
                <a:solidFill>
                  <a:srgbClr val="FF0000"/>
                </a:solidFill>
              </a:rPr>
              <a:t>5/2026</a:t>
            </a:r>
            <a:r>
              <a:rPr lang="pt-BR" sz="3600" b="1" dirty="0" smtClean="0">
                <a:solidFill>
                  <a:srgbClr val="FF0000"/>
                </a:solidFill>
              </a:rPr>
              <a:t>?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r>
              <a:rPr lang="cs-CZ" sz="2800" dirty="0"/>
              <a:t>Jednotné přijímačky budete psát </a:t>
            </a:r>
            <a:r>
              <a:rPr lang="cs-CZ" sz="2800" b="1" dirty="0"/>
              <a:t>na jedné ze škol na přihlášce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 </a:t>
            </a:r>
            <a:r>
              <a:rPr lang="cs-CZ" sz="2800" b="1" dirty="0"/>
              <a:t>Místo vám určí CERMAT</a:t>
            </a:r>
            <a:r>
              <a:rPr lang="cs-CZ" sz="2800" dirty="0"/>
              <a:t> a zašle vám ho škola v pozvánce (</a:t>
            </a:r>
            <a:r>
              <a:rPr lang="cs-CZ" sz="2800" b="1" dirty="0"/>
              <a:t>nejpozději 14 dní před termínem přijímaček</a:t>
            </a:r>
            <a:r>
              <a:rPr lang="cs-CZ" sz="2800" dirty="0"/>
              <a:t>). </a:t>
            </a:r>
            <a:endParaRPr lang="cs-CZ" sz="2800" dirty="0" smtClean="0"/>
          </a:p>
          <a:p>
            <a:r>
              <a:rPr lang="cs-CZ" sz="2800" dirty="0" smtClean="0"/>
              <a:t>Zohledňovat </a:t>
            </a:r>
            <a:r>
              <a:rPr lang="cs-CZ" sz="2800" dirty="0"/>
              <a:t>bude </a:t>
            </a:r>
            <a:r>
              <a:rPr lang="cs-CZ" sz="2800" dirty="0" smtClean="0"/>
              <a:t>zátěž </a:t>
            </a:r>
            <a:r>
              <a:rPr lang="cs-CZ" sz="2800" dirty="0"/>
              <a:t>pro školy a bydliště uchazečů. </a:t>
            </a:r>
            <a:endParaRPr lang="cs-CZ" sz="2800" dirty="0" smtClean="0"/>
          </a:p>
          <a:p>
            <a:r>
              <a:rPr lang="cs-CZ" sz="2800" dirty="0" smtClean="0"/>
              <a:t>Může </a:t>
            </a:r>
            <a:r>
              <a:rPr lang="cs-CZ" sz="2800" dirty="0"/>
              <a:t>se stát, že budete konat přijímačky i 2x ve stejné škole. </a:t>
            </a:r>
            <a:r>
              <a:rPr lang="cs-CZ" sz="2800" dirty="0">
                <a:hlinkClick r:id="rId2"/>
              </a:rPr>
              <a:t>Školní části přijímaček</a:t>
            </a:r>
            <a:r>
              <a:rPr lang="cs-CZ" sz="2800" dirty="0"/>
              <a:t> budete psát na školách, které je vypisují.</a:t>
            </a:r>
          </a:p>
        </p:txBody>
      </p:sp>
    </p:spTree>
    <p:extLst>
      <p:ext uri="{BB962C8B-B14F-4D97-AF65-F5344CB8AC3E}">
        <p14:creationId xmlns:p14="http://schemas.microsoft.com/office/powerpoint/2010/main" val="9431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Jednotná zkouška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cs-CZ" sz="2800" dirty="0"/>
              <a:t>Jednotná zkouška se skládá z písemného testu v rozsahu vzdělávacího oboru </a:t>
            </a:r>
            <a:r>
              <a:rPr lang="cs-CZ" sz="2800" b="1" dirty="0"/>
              <a:t>Český jazyk a literatura v délce 60 minut</a:t>
            </a:r>
            <a:r>
              <a:rPr lang="cs-CZ" sz="2800" dirty="0"/>
              <a:t> a z písemného testu v rozsahu vzdělávacího oboru </a:t>
            </a:r>
            <a:r>
              <a:rPr lang="cs-CZ" sz="2800" b="1" dirty="0"/>
              <a:t>Matematika a její aplikace v délce 70 </a:t>
            </a:r>
            <a:r>
              <a:rPr lang="cs-CZ" sz="2800" b="1" dirty="0" smtClean="0"/>
              <a:t>minut.</a:t>
            </a:r>
            <a:endParaRPr 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7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Počet </a:t>
            </a:r>
            <a:r>
              <a:rPr lang="cs-CZ" sz="3600" b="1" dirty="0">
                <a:solidFill>
                  <a:srgbClr val="FF0000"/>
                </a:solidFill>
              </a:rPr>
              <a:t>bodů u přijímacích zkoušek </a:t>
            </a:r>
            <a:r>
              <a:rPr lang="cs-CZ" sz="3600" b="1" dirty="0" smtClean="0">
                <a:solidFill>
                  <a:srgbClr val="FF0000"/>
                </a:solidFill>
              </a:rPr>
              <a:t>2025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U přijímacích zkoušek </a:t>
            </a:r>
            <a:r>
              <a:rPr lang="cs-CZ" sz="2800" b="1" dirty="0"/>
              <a:t>není stanovena minimální bodová hranice</a:t>
            </a:r>
            <a:r>
              <a:rPr lang="cs-CZ" sz="2800" dirty="0"/>
              <a:t> pro přijetí (ani centrální hranice bodového skóre pro přijetí). </a:t>
            </a:r>
            <a:endParaRPr lang="cs-CZ" sz="2800" dirty="0" smtClean="0"/>
          </a:p>
          <a:p>
            <a:r>
              <a:rPr lang="cs-CZ" sz="2800" dirty="0" smtClean="0"/>
              <a:t>Žáci </a:t>
            </a:r>
            <a:r>
              <a:rPr lang="cs-CZ" sz="2800" dirty="0"/>
              <a:t>mají stále </a:t>
            </a:r>
            <a:r>
              <a:rPr lang="cs-CZ" sz="2800" b="1" dirty="0"/>
              <a:t>2 pokusy na </a:t>
            </a:r>
            <a:r>
              <a:rPr lang="cs-CZ" sz="2800" b="1" dirty="0">
                <a:hlinkClick r:id="rId2"/>
              </a:rPr>
              <a:t>CERMAT testy</a:t>
            </a:r>
            <a:r>
              <a:rPr lang="cs-CZ" sz="2800" dirty="0"/>
              <a:t> (testy z ČJ a M) – </a:t>
            </a:r>
            <a:r>
              <a:rPr lang="cs-CZ" sz="2800" b="1" dirty="0">
                <a:solidFill>
                  <a:srgbClr val="FF0000"/>
                </a:solidFill>
              </a:rPr>
              <a:t>lepší výsledek z každého předmětu se počítá pro všechny 3 SŠ v přihlášce. 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dirty="0" smtClean="0"/>
              <a:t>Z </a:t>
            </a:r>
            <a:r>
              <a:rPr lang="cs-CZ" sz="2800" dirty="0"/>
              <a:t>každého testu </a:t>
            </a:r>
            <a:r>
              <a:rPr lang="cs-CZ" sz="2800" dirty="0" smtClean="0"/>
              <a:t>se </a:t>
            </a:r>
            <a:r>
              <a:rPr lang="cs-CZ" sz="2800" b="1" dirty="0" smtClean="0"/>
              <a:t>může </a:t>
            </a:r>
            <a:r>
              <a:rPr lang="cs-CZ" sz="2800" b="1" dirty="0"/>
              <a:t>získat maximálně 50 bodů</a:t>
            </a:r>
            <a:r>
              <a:rPr lang="cs-CZ" sz="2800" dirty="0"/>
              <a:t>. </a:t>
            </a:r>
            <a:endParaRPr lang="cs-CZ" sz="2800" dirty="0" smtClean="0"/>
          </a:p>
          <a:p>
            <a:r>
              <a:rPr lang="cs-CZ" sz="2800" dirty="0" smtClean="0"/>
              <a:t>Začíná se </a:t>
            </a:r>
            <a:r>
              <a:rPr lang="cs-CZ" sz="2800" dirty="0"/>
              <a:t>na 0 bodech a řešením testů </a:t>
            </a:r>
            <a:r>
              <a:rPr lang="cs-CZ" sz="2800" dirty="0" smtClean="0"/>
              <a:t>se </a:t>
            </a:r>
            <a:r>
              <a:rPr lang="cs-CZ" sz="2800" b="1" dirty="0" smtClean="0"/>
              <a:t>postupně </a:t>
            </a:r>
            <a:r>
              <a:rPr lang="cs-CZ" sz="2800" b="1" dirty="0"/>
              <a:t>body </a:t>
            </a:r>
            <a:r>
              <a:rPr lang="cs-CZ" sz="2800" b="1" dirty="0" smtClean="0"/>
              <a:t>získávají</a:t>
            </a:r>
            <a:r>
              <a:rPr lang="cs-CZ" sz="2800" dirty="0" smtClean="0"/>
              <a:t>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830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KVĚTEN</a:t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</a:rPr>
              <a:t>Výsledky </a:t>
            </a:r>
            <a:r>
              <a:rPr lang="cs-CZ" sz="3600" b="1" dirty="0">
                <a:solidFill>
                  <a:srgbClr val="FF0000"/>
                </a:solidFill>
              </a:rPr>
              <a:t>1. kola přijímacího řízení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Písemné </a:t>
            </a:r>
            <a:r>
              <a:rPr lang="cs-CZ" sz="2800" dirty="0"/>
              <a:t>testy jednotné zkoušky jsou vyhodnoceny centrálně </a:t>
            </a:r>
            <a:r>
              <a:rPr lang="cs-CZ" sz="2800" dirty="0" smtClean="0"/>
              <a:t>Centrem pro </a:t>
            </a:r>
            <a:r>
              <a:rPr lang="cs-CZ" sz="2800" dirty="0"/>
              <a:t>zjišťování výsledků vzdělávání a výsledky jsou zpřístupněny </a:t>
            </a:r>
            <a:r>
              <a:rPr lang="cs-CZ" sz="2800" dirty="0" smtClean="0"/>
              <a:t>školám v </a:t>
            </a:r>
            <a:r>
              <a:rPr lang="cs-CZ" sz="2800" dirty="0"/>
              <a:t>informačním </a:t>
            </a:r>
            <a:r>
              <a:rPr lang="cs-CZ" sz="2800" dirty="0" smtClean="0"/>
              <a:t>systému. </a:t>
            </a:r>
            <a:r>
              <a:rPr lang="cs-CZ" sz="2800" b="1" dirty="0" smtClean="0"/>
              <a:t>Výsledky budou zveřejněny 15. 5. 2026.</a:t>
            </a:r>
          </a:p>
          <a:p>
            <a:r>
              <a:rPr lang="cs-CZ" sz="2800" dirty="0"/>
              <a:t>Své výsledky uvidíte pod přiděleným registračním číslem buď v elektronickém systému DIPSY i bez přihlášení, anebo ve škole na veřejně přístupném místě (dveře školy, úřední deska, apod.).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681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Další 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	</a:t>
            </a:r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268760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hlinkClick r:id="rId2"/>
              </a:rPr>
              <a:t>https://www.infoabsolvent.cz/</a:t>
            </a:r>
            <a:endParaRPr lang="cs-CZ" sz="2400" dirty="0"/>
          </a:p>
          <a:p>
            <a:r>
              <a:rPr lang="cs-CZ" sz="2400" u="sng" dirty="0">
                <a:hlinkClick r:id="rId3"/>
              </a:rPr>
              <a:t>https://www.atlasskolstvi.cz/</a:t>
            </a:r>
            <a:endParaRPr lang="cs-CZ" sz="2400" dirty="0"/>
          </a:p>
          <a:p>
            <a:r>
              <a:rPr lang="cs-CZ" sz="2400" u="sng" dirty="0">
                <a:hlinkClick r:id="rId4"/>
              </a:rPr>
              <a:t>https://junior.salmondo.cz/</a:t>
            </a:r>
            <a:r>
              <a:rPr lang="cs-CZ" sz="2400" u="sng" dirty="0"/>
              <a:t> </a:t>
            </a:r>
            <a:endParaRPr lang="cs-CZ" sz="2400" u="sng" dirty="0" smtClean="0"/>
          </a:p>
          <a:p>
            <a:r>
              <a:rPr lang="cs-CZ" sz="2400" u="sng" dirty="0">
                <a:hlinkClick r:id="rId5"/>
              </a:rPr>
              <a:t>www.msmt.cz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u="sng" dirty="0" smtClean="0">
                <a:hlinkClick r:id="rId6"/>
              </a:rPr>
              <a:t>www.cermat.cz</a:t>
            </a:r>
            <a:endParaRPr lang="cs-CZ" sz="2400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dirty="0"/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3284984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Webové </a:t>
            </a:r>
            <a:r>
              <a:rPr lang="cs-CZ" sz="2400" b="1" dirty="0">
                <a:solidFill>
                  <a:prstClr val="black"/>
                </a:solidFill>
              </a:rPr>
              <a:t>stránky jednotlivých středních škol </a:t>
            </a:r>
            <a:endParaRPr lang="cs-CZ" sz="2400" b="1" dirty="0" smtClean="0">
              <a:solidFill>
                <a:prstClr val="black"/>
              </a:solidFill>
            </a:endParaRPr>
          </a:p>
          <a:p>
            <a:r>
              <a:rPr lang="cs-CZ" sz="2400" b="1" dirty="0" smtClean="0">
                <a:solidFill>
                  <a:prstClr val="black"/>
                </a:solidFill>
              </a:rPr>
              <a:t>Dny </a:t>
            </a:r>
            <a:r>
              <a:rPr lang="cs-CZ" sz="2400" b="1" dirty="0">
                <a:solidFill>
                  <a:prstClr val="black"/>
                </a:solidFill>
              </a:rPr>
              <a:t>otevřených dveří</a:t>
            </a:r>
          </a:p>
          <a:p>
            <a:r>
              <a:rPr lang="cs-CZ" sz="2400" dirty="0">
                <a:solidFill>
                  <a:prstClr val="black"/>
                </a:solidFill>
              </a:rPr>
              <a:t>Mnohé školy nabízejí </a:t>
            </a:r>
            <a:r>
              <a:rPr lang="cs-CZ" sz="2400" dirty="0" smtClean="0">
                <a:solidFill>
                  <a:prstClr val="black"/>
                </a:solidFill>
              </a:rPr>
              <a:t>například přípravné </a:t>
            </a:r>
            <a:r>
              <a:rPr lang="cs-CZ" sz="2400" dirty="0">
                <a:solidFill>
                  <a:prstClr val="black"/>
                </a:solidFill>
              </a:rPr>
              <a:t>kurzy, </a:t>
            </a:r>
            <a:r>
              <a:rPr lang="cs-CZ" sz="2400" dirty="0" smtClean="0">
                <a:solidFill>
                  <a:prstClr val="black"/>
                </a:solidFill>
              </a:rPr>
              <a:t>které mohou </a:t>
            </a:r>
            <a:r>
              <a:rPr lang="cs-CZ" sz="2400" dirty="0">
                <a:solidFill>
                  <a:prstClr val="black"/>
                </a:solidFill>
              </a:rPr>
              <a:t>žákům pomoci se </a:t>
            </a:r>
            <a:r>
              <a:rPr lang="cs-CZ" sz="2400" dirty="0" smtClean="0">
                <a:solidFill>
                  <a:prstClr val="black"/>
                </a:solidFill>
              </a:rPr>
              <a:t>připravit na </a:t>
            </a:r>
            <a:r>
              <a:rPr lang="cs-CZ" sz="2400" dirty="0">
                <a:solidFill>
                  <a:prstClr val="black"/>
                </a:solidFill>
              </a:rPr>
              <a:t>přijímací </a:t>
            </a:r>
            <a:r>
              <a:rPr lang="cs-CZ" sz="2400" dirty="0" smtClean="0">
                <a:solidFill>
                  <a:prstClr val="black"/>
                </a:solidFill>
              </a:rPr>
              <a:t>zkoušky.</a:t>
            </a:r>
          </a:p>
          <a:p>
            <a:endParaRPr lang="cs-CZ" sz="2400" dirty="0">
              <a:solidFill>
                <a:prstClr val="black"/>
              </a:solidFill>
            </a:endParaRPr>
          </a:p>
          <a:p>
            <a:r>
              <a:rPr lang="cs-CZ" sz="2400" b="1" dirty="0" smtClean="0">
                <a:solidFill>
                  <a:prstClr val="black"/>
                </a:solidFill>
              </a:rPr>
              <a:t>Atlas </a:t>
            </a:r>
            <a:r>
              <a:rPr lang="cs-CZ" sz="2400" b="1" dirty="0">
                <a:solidFill>
                  <a:prstClr val="black"/>
                </a:solidFill>
              </a:rPr>
              <a:t>školství </a:t>
            </a:r>
            <a:r>
              <a:rPr lang="cs-CZ" sz="2400" dirty="0">
                <a:solidFill>
                  <a:prstClr val="black"/>
                </a:solidFill>
              </a:rPr>
              <a:t>– brožura všech středních škol </a:t>
            </a:r>
            <a:r>
              <a:rPr lang="cs-CZ" sz="2400" dirty="0" smtClean="0">
                <a:solidFill>
                  <a:prstClr val="black"/>
                </a:solidFill>
              </a:rPr>
              <a:t>a jejich </a:t>
            </a:r>
            <a:r>
              <a:rPr lang="cs-CZ" sz="2400" dirty="0">
                <a:solidFill>
                  <a:prstClr val="black"/>
                </a:solidFill>
              </a:rPr>
              <a:t>studijních oborů s aktuálními informacemi </a:t>
            </a:r>
            <a:r>
              <a:rPr lang="cs-CZ" sz="2400" dirty="0" smtClean="0">
                <a:solidFill>
                  <a:prstClr val="black"/>
                </a:solidFill>
              </a:rPr>
              <a:t>o studijní </a:t>
            </a:r>
            <a:r>
              <a:rPr lang="cs-CZ" sz="2400" dirty="0">
                <a:solidFill>
                  <a:prstClr val="black"/>
                </a:solidFill>
              </a:rPr>
              <a:t>nabídce škol, kapacitě oborů i </a:t>
            </a:r>
            <a:r>
              <a:rPr lang="cs-CZ" sz="2400" dirty="0" smtClean="0">
                <a:solidFill>
                  <a:prstClr val="black"/>
                </a:solidFill>
              </a:rPr>
              <a:t>obsahu přijímacích </a:t>
            </a:r>
            <a:r>
              <a:rPr lang="cs-CZ" sz="2400" dirty="0">
                <a:solidFill>
                  <a:prstClr val="black"/>
                </a:solidFill>
              </a:rPr>
              <a:t>zkoušek. </a:t>
            </a:r>
          </a:p>
          <a:p>
            <a:endParaRPr 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98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Vzdání se přijetí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56584"/>
          </a:xfrm>
        </p:spPr>
        <p:txBody>
          <a:bodyPr>
            <a:normAutofit fontScale="92500" lnSpcReduction="10000"/>
          </a:bodyPr>
          <a:lstStyle/>
          <a:p>
            <a:r>
              <a:rPr lang="cs-CZ" sz="3000" b="1" dirty="0" smtClean="0">
                <a:solidFill>
                  <a:srgbClr val="FF0000"/>
                </a:solidFill>
              </a:rPr>
              <a:t>Pokud nechcete do školy, kam jste byli přijati nastoupit, můžete se vzdát přijetí (to ale neznamená přijetí do další školy v pořadí). </a:t>
            </a:r>
            <a:r>
              <a:rPr lang="cs-CZ" sz="3000" b="1" dirty="0" smtClean="0"/>
              <a:t>Pokud se chcete hlásit do dalšího kola, musíte vzdání se přijetí doručit nejpozději 3 pracovní dny před termínem pro podání přihlášky</a:t>
            </a:r>
            <a:r>
              <a:rPr lang="cs-CZ" sz="3000" dirty="0" smtClean="0"/>
              <a:t>.</a:t>
            </a:r>
          </a:p>
          <a:p>
            <a:r>
              <a:rPr lang="cs-CZ" sz="3000" dirty="0"/>
              <a:t>Odvolat se (např. z důvodu chybného zadání, chybného hodnocení nebo narušení průběhu zkoušky) lze do 3 pracovních dnů od zveřejnění seznamu přijatých a </a:t>
            </a:r>
            <a:r>
              <a:rPr lang="cs-CZ" sz="3000" dirty="0" smtClean="0"/>
              <a:t>nepřijatých.</a:t>
            </a:r>
            <a:endParaRPr lang="cs-CZ" sz="3000" dirty="0"/>
          </a:p>
          <a:p>
            <a:r>
              <a:rPr lang="cs-CZ" sz="3000" dirty="0" smtClean="0"/>
              <a:t>Odvolání a vzdání se práva na přijetí podáváte osobně ve škole nebo prostřednictvím pošty.</a:t>
            </a:r>
          </a:p>
          <a:p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425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KVĚTEN</a:t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2. kolo </a:t>
            </a:r>
            <a:r>
              <a:rPr lang="cs-CZ" sz="3200" b="1" dirty="0">
                <a:solidFill>
                  <a:srgbClr val="FF0000"/>
                </a:solidFill>
              </a:rPr>
              <a:t>přijímacího řízení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Pravidla pro konání přijímacího řízení jsou obdobná, jako v 1. kole, pouze se nekoná (ale povinně se zohledňuje) JPZ – bez výsledku JPZ se nelze hlásit do oboru vzdělání s JPZ. </a:t>
            </a:r>
          </a:p>
          <a:p>
            <a:r>
              <a:rPr lang="cs-CZ" dirty="0"/>
              <a:t>kritéria včetně počtu přijímaných uchazečů stanoví a zveřejní na </a:t>
            </a:r>
            <a:r>
              <a:rPr lang="cs-CZ" dirty="0" smtClean="0"/>
              <a:t>veřejně přístupném </a:t>
            </a:r>
            <a:r>
              <a:rPr lang="cs-CZ" dirty="0"/>
              <a:t>místě ve škole a způsobem umožňujícím dálkový </a:t>
            </a:r>
            <a:r>
              <a:rPr lang="cs-CZ" dirty="0" smtClean="0"/>
              <a:t>přístup a </a:t>
            </a:r>
            <a:r>
              <a:rPr lang="cs-CZ" dirty="0"/>
              <a:t>předá do informačního systému o přijímacím řízení ředitel školy </a:t>
            </a:r>
            <a:r>
              <a:rPr lang="cs-CZ" dirty="0" smtClean="0"/>
              <a:t>od 15. 5. 2026 do 18. 5. 2026;</a:t>
            </a:r>
            <a:endParaRPr lang="cs-CZ" dirty="0"/>
          </a:p>
          <a:p>
            <a:r>
              <a:rPr lang="cs-CZ" dirty="0" smtClean="0"/>
              <a:t>přihlášky </a:t>
            </a:r>
            <a:r>
              <a:rPr lang="cs-CZ" dirty="0"/>
              <a:t>ke střednímu vzdělávání do všech oborů středního vzdělání </a:t>
            </a:r>
            <a:r>
              <a:rPr lang="cs-CZ" dirty="0" smtClean="0"/>
              <a:t>se podávají </a:t>
            </a:r>
            <a:r>
              <a:rPr lang="cs-CZ" b="1" dirty="0" smtClean="0"/>
              <a:t>od 19. 5. do 25. 5. 2026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25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ČERVEN</a:t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3. </a:t>
            </a:r>
            <a:r>
              <a:rPr lang="cs-CZ" sz="3200" b="1" dirty="0">
                <a:solidFill>
                  <a:srgbClr val="FF0000"/>
                </a:solidFill>
              </a:rPr>
              <a:t>kolo přijímacího řízení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Můžete podat kolik chcete přihlášek. </a:t>
            </a:r>
          </a:p>
          <a:p>
            <a:r>
              <a:rPr lang="cs-CZ" sz="2800" dirty="0" smtClean="0"/>
              <a:t>V jedné přihlášce uvedete vždy jen jednu školu, pokud podáváte přihlášku do více oborů v jedné škole, uvedete tyto obory v jedné přihlášce.</a:t>
            </a:r>
          </a:p>
          <a:p>
            <a:r>
              <a:rPr lang="cs-CZ" sz="2800" b="1" dirty="0" smtClean="0"/>
              <a:t>Přihlášky podáváte pouze tiskopisem </a:t>
            </a:r>
            <a:r>
              <a:rPr lang="cs-CZ" sz="2800" dirty="0" smtClean="0"/>
              <a:t>(nikoli prostřednictvím DIPSY). Již se povinně nezohledňuje výsledek JPZ. </a:t>
            </a:r>
          </a:p>
          <a:p>
            <a:r>
              <a:rPr lang="cs-CZ" sz="2800" dirty="0" smtClean="0"/>
              <a:t>Rozhodnutí o přijetí i nepřijetí zasílá ředitel školy listinnou formou.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913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PŘÍPRAVA NA PŘIJÍMACÍ ZKOUŠKY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4534133" cy="215617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Příprava na přijímací zkoušky bude probíhat formou kroužku z </a:t>
            </a:r>
            <a:r>
              <a:rPr lang="cs-CZ" b="1" dirty="0" smtClean="0"/>
              <a:t>českého jazyka a matematiky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3888630"/>
            <a:ext cx="26259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Mgr. L. </a:t>
            </a:r>
            <a:r>
              <a:rPr lang="cs-CZ" sz="2800" dirty="0" err="1" smtClean="0"/>
              <a:t>Guňková</a:t>
            </a:r>
            <a:endParaRPr lang="cs-CZ" sz="2800" dirty="0"/>
          </a:p>
          <a:p>
            <a:r>
              <a:rPr lang="cs-CZ" sz="2800" dirty="0" smtClean="0"/>
              <a:t>Mgr</a:t>
            </a:r>
            <a:r>
              <a:rPr lang="cs-CZ" sz="2800" dirty="0"/>
              <a:t>. V. Němcová</a:t>
            </a:r>
          </a:p>
          <a:p>
            <a:r>
              <a:rPr lang="cs-CZ" sz="2800" dirty="0"/>
              <a:t>Mgr. </a:t>
            </a:r>
            <a:r>
              <a:rPr lang="cs-CZ" sz="2800" dirty="0" smtClean="0"/>
              <a:t>J. Chrobák</a:t>
            </a:r>
            <a:endParaRPr lang="cs-CZ" sz="2800" dirty="0"/>
          </a:p>
        </p:txBody>
      </p:sp>
      <p:pic>
        <p:nvPicPr>
          <p:cNvPr id="7" name="obrázek 3" descr="C:\Users\HP\Downloads\ai-generated-8659303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713594" cy="4433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55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8229600" cy="561657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</a:rPr>
              <a:t>Důležitá je správná volba</a:t>
            </a:r>
            <a:br>
              <a:rPr lang="cs-CZ" sz="4400" b="1" dirty="0">
                <a:solidFill>
                  <a:srgbClr val="FF0000"/>
                </a:solidFill>
              </a:rPr>
            </a:br>
            <a:r>
              <a:rPr lang="cs-CZ" sz="4400" b="1" dirty="0">
                <a:solidFill>
                  <a:srgbClr val="FF0000"/>
                </a:solidFill>
              </a:rPr>
              <a:t>Co může žákům pomoci s rozhodováním?</a:t>
            </a:r>
          </a:p>
        </p:txBody>
      </p:sp>
      <p:pic>
        <p:nvPicPr>
          <p:cNvPr id="4" name="obrázek 17" descr="C:\Users\HP\Downloads\ai-generated-9063248_128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03" y="2852936"/>
            <a:ext cx="463169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87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0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                             ŘÍJEN </a:t>
            </a:r>
            <a:br>
              <a:rPr lang="cs-CZ" b="1" dirty="0" smtClean="0">
                <a:solidFill>
                  <a:srgbClr val="FF0000"/>
                </a:solidFill>
                <a:ea typeface="Times New Roman"/>
                <a:cs typeface="Times New Roman"/>
              </a:rPr>
            </a:b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748464" cy="48139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800" dirty="0" smtClean="0">
                <a:ea typeface="Times New Roman"/>
                <a:cs typeface="Times New Roman"/>
              </a:rPr>
              <a:t>Žáci </a:t>
            </a:r>
            <a:r>
              <a:rPr lang="cs-CZ" sz="2800" dirty="0">
                <a:ea typeface="Times New Roman"/>
                <a:cs typeface="Times New Roman"/>
              </a:rPr>
              <a:t>získávají informace o středních školách a středních odborných učilištích na </a:t>
            </a:r>
            <a:r>
              <a:rPr lang="cs-CZ" sz="2800" dirty="0">
                <a:ea typeface="Times New Roman"/>
                <a:cs typeface="Times New Roman"/>
                <a:hlinkClick r:id="rId2"/>
              </a:rPr>
              <a:t>https://www.atlasskolstvi.cz</a:t>
            </a:r>
            <a:r>
              <a:rPr lang="cs-CZ" sz="2800" dirty="0" smtClean="0">
                <a:ea typeface="Times New Roman"/>
                <a:cs typeface="Times New Roman"/>
                <a:hlinkClick r:id="rId2"/>
              </a:rPr>
              <a:t>/</a:t>
            </a:r>
            <a:r>
              <a:rPr lang="cs-CZ" sz="2800" dirty="0" smtClean="0">
                <a:ea typeface="Times New Roman"/>
                <a:cs typeface="Times New Roman"/>
              </a:rPr>
              <a:t> </a:t>
            </a:r>
            <a:endParaRPr lang="cs-CZ" sz="28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800" dirty="0">
                <a:ea typeface="Times New Roman"/>
                <a:cs typeface="Times New Roman"/>
              </a:rPr>
              <a:t>Žáci sledují webové stránky škol a využívají nabídky Dnů otevřených dveří na jednotlivých školách </a:t>
            </a:r>
            <a:endParaRPr lang="cs-CZ" sz="2800" dirty="0" smtClean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800" b="1" dirty="0" smtClean="0"/>
              <a:t> 9. 10. 2025 - Burza </a:t>
            </a:r>
            <a:r>
              <a:rPr lang="cs-CZ" sz="2800" b="1" dirty="0"/>
              <a:t>škol v Českém Krumlově 2025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3000" dirty="0">
              <a:ea typeface="Times New Roman"/>
              <a:cs typeface="Times New Roman"/>
            </a:endParaRPr>
          </a:p>
          <a:p>
            <a:endParaRPr lang="cs-CZ" sz="2800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30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3000" dirty="0"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4712072" cy="246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79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  <a:ea typeface="Times New Roman"/>
                <a:cs typeface="Times New Roman"/>
              </a:rPr>
              <a:t>LISTOPAD</a:t>
            </a:r>
            <a:r>
              <a:rPr lang="cs-CZ" dirty="0">
                <a:ea typeface="Times New Roman"/>
                <a:cs typeface="Times New Roman"/>
              </a:rPr>
              <a:t/>
            </a:r>
            <a:br>
              <a:rPr lang="cs-CZ" dirty="0">
                <a:ea typeface="Times New Roman"/>
                <a:cs typeface="Times New Roman"/>
              </a:rPr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>
                <a:ea typeface="Times New Roman"/>
                <a:cs typeface="Times New Roman"/>
              </a:rPr>
              <a:t>Žáci mohou </a:t>
            </a:r>
            <a:r>
              <a:rPr lang="cs-CZ" dirty="0" smtClean="0">
                <a:ea typeface="Times New Roman"/>
                <a:cs typeface="Times New Roman"/>
              </a:rPr>
              <a:t>samostatně navštívit </a:t>
            </a:r>
            <a:r>
              <a:rPr lang="cs-CZ" dirty="0">
                <a:ea typeface="Times New Roman"/>
                <a:cs typeface="Times New Roman"/>
              </a:rPr>
              <a:t>výstavu </a:t>
            </a:r>
            <a:r>
              <a:rPr lang="cs-CZ" b="1" dirty="0">
                <a:ea typeface="Times New Roman"/>
                <a:cs typeface="Times New Roman"/>
              </a:rPr>
              <a:t>Vzdělání a řemeslo v Českých Budějovicích ve </a:t>
            </a:r>
            <a:r>
              <a:rPr lang="cs-CZ" b="1" dirty="0" smtClean="0">
                <a:ea typeface="Times New Roman"/>
                <a:cs typeface="Times New Roman"/>
              </a:rPr>
              <a:t>dnech</a:t>
            </a:r>
            <a:r>
              <a:rPr lang="cs-CZ" b="1" dirty="0"/>
              <a:t> 6. 11. 2025 – 8. 11. 2025 </a:t>
            </a:r>
            <a:endParaRPr lang="cs-CZ" b="1" dirty="0" smtClean="0"/>
          </a:p>
          <a:p>
            <a:r>
              <a:rPr lang="cs-CZ" sz="2200" dirty="0" smtClean="0"/>
              <a:t>Prezentace </a:t>
            </a:r>
            <a:r>
              <a:rPr lang="cs-CZ" sz="2200" dirty="0"/>
              <a:t>školství všech úrovní,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      ukázky odborného výcviku a soutěží, </a:t>
            </a:r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</a:t>
            </a:r>
            <a:r>
              <a:rPr lang="cs-CZ" sz="2200" dirty="0" smtClean="0"/>
              <a:t>učební </a:t>
            </a:r>
            <a:r>
              <a:rPr lang="cs-CZ" sz="2200" dirty="0"/>
              <a:t>pomůcky, </a:t>
            </a:r>
            <a:r>
              <a:rPr lang="cs-CZ" sz="2200" dirty="0" smtClean="0"/>
              <a:t>učebnice </a:t>
            </a:r>
            <a:r>
              <a:rPr lang="cs-CZ" sz="2200" dirty="0"/>
              <a:t>a programy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</a:t>
            </a:r>
            <a:r>
              <a:rPr lang="cs-CZ" sz="2200" dirty="0" smtClean="0"/>
              <a:t>pro </a:t>
            </a:r>
            <a:r>
              <a:rPr lang="cs-CZ" sz="2200" dirty="0"/>
              <a:t>všechny stupně výuky,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potřeby </a:t>
            </a:r>
            <a:r>
              <a:rPr lang="cs-CZ" sz="2200" dirty="0"/>
              <a:t>pro </a:t>
            </a:r>
            <a:r>
              <a:rPr lang="cs-CZ" sz="2200" dirty="0" smtClean="0"/>
              <a:t>děti. </a:t>
            </a:r>
            <a:endParaRPr lang="cs-CZ" dirty="0">
              <a:ea typeface="Times New Roman"/>
              <a:cs typeface="Times New Roman"/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30147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20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69269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PROSINEC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Žáci přemýšlejí o nejvhodnější škole.</a:t>
            </a:r>
          </a:p>
          <a:p>
            <a:endParaRPr lang="cs-CZ" dirty="0"/>
          </a:p>
        </p:txBody>
      </p:sp>
      <p:pic>
        <p:nvPicPr>
          <p:cNvPr id="6" name="obrázek 5" descr="C:\Users\HP\Downloads\girl-7384321_128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404860" cy="4702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28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LEDEN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kritéria včetně počtu přijímaných uchazečů stanoví a zveřejní na </a:t>
            </a:r>
            <a:r>
              <a:rPr lang="cs-CZ" dirty="0" smtClean="0"/>
              <a:t>veřejně přístupném </a:t>
            </a:r>
            <a:r>
              <a:rPr lang="cs-CZ" dirty="0"/>
              <a:t>místě ve škole a způsobem umožňujícím dálkový </a:t>
            </a:r>
            <a:r>
              <a:rPr lang="cs-CZ" dirty="0" smtClean="0"/>
              <a:t>přístup a </a:t>
            </a:r>
            <a:r>
              <a:rPr lang="cs-CZ" dirty="0"/>
              <a:t>předá do informačního systému o přijímacím řízení ředitel školy </a:t>
            </a:r>
            <a:r>
              <a:rPr lang="cs-CZ" dirty="0" smtClean="0"/>
              <a:t>do                        			</a:t>
            </a:r>
            <a:r>
              <a:rPr lang="cs-CZ" b="1" dirty="0" smtClean="0"/>
              <a:t>31</a:t>
            </a:r>
            <a:r>
              <a:rPr lang="cs-CZ" b="1" dirty="0"/>
              <a:t>. ledna </a:t>
            </a:r>
            <a:r>
              <a:rPr lang="cs-CZ" b="1" dirty="0" smtClean="0"/>
              <a:t>2026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9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856</Words>
  <Application>Microsoft Office PowerPoint</Application>
  <PresentationFormat>Předvádění na obrazovce (4:3)</PresentationFormat>
  <Paragraphs>177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Podrobné informace o přijímacím řízení ve školním roce 2025/2026</vt:lpstr>
      <vt:lpstr>Kde můžete získat informace?</vt:lpstr>
      <vt:lpstr>Další zdroje informací</vt:lpstr>
      <vt:lpstr>PŘÍPRAVA NA PŘIJÍMACÍ ZKOUŠKY</vt:lpstr>
      <vt:lpstr>Prezentace aplikace PowerPoint</vt:lpstr>
      <vt:lpstr>                               ŘÍJEN  </vt:lpstr>
      <vt:lpstr>LISTOPAD </vt:lpstr>
      <vt:lpstr>PROSINEC </vt:lpstr>
      <vt:lpstr>LEDEN</vt:lpstr>
      <vt:lpstr>ÚNOR   </vt:lpstr>
      <vt:lpstr>Webový portál k přijímacímu řízení</vt:lpstr>
      <vt:lpstr>POČET PŘIHLÁŠEK</vt:lpstr>
      <vt:lpstr>PRIORITA ŠKOL</vt:lpstr>
      <vt:lpstr>PŘÍLOHY K PŘIHLÁŠKÁM</vt:lpstr>
      <vt:lpstr>Přihláška se podává třemi způsoby:  </vt:lpstr>
      <vt:lpstr>1. Přihláška na SŠ plně elektronicky online</vt:lpstr>
      <vt:lpstr>Výhody online podání přihlášky </vt:lpstr>
      <vt:lpstr>2. Přihláška na SŠ: Výpis ze systému</vt:lpstr>
      <vt:lpstr>Prezentace aplikace PowerPoint</vt:lpstr>
      <vt:lpstr>3. Přihláška na SŠ: papírový tiskopis vč. příloh</vt:lpstr>
      <vt:lpstr>Nevýhody podání papírové přihlášky </vt:lpstr>
      <vt:lpstr>Pozvánka uchazeči ke konání jednotné zkoušky</vt:lpstr>
      <vt:lpstr>BŘEZEN  </vt:lpstr>
      <vt:lpstr>DUBEN JEDNOTNÁ PŘIJÍMACÍ ZKOUŠKA</vt:lpstr>
      <vt:lpstr>Termíny přijímacích zkoušek ve školním roce 2025/2026</vt:lpstr>
      <vt:lpstr>Kde se píšou přijímačky 2025/2026?</vt:lpstr>
      <vt:lpstr>Jednotná zkouška</vt:lpstr>
      <vt:lpstr>Počet bodů u přijímacích zkoušek 2025</vt:lpstr>
      <vt:lpstr>KVĚTEN Výsledky 1. kola přijímacího řízení</vt:lpstr>
      <vt:lpstr>Vzdání se přijetí</vt:lpstr>
      <vt:lpstr>KVĚTEN 2. kolo přijímacího řízení</vt:lpstr>
      <vt:lpstr>ČERVEN 3. kolo přijímacího řízení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Brožová Irena</dc:creator>
  <cp:lastModifiedBy>Brožová</cp:lastModifiedBy>
  <cp:revision>90</cp:revision>
  <dcterms:created xsi:type="dcterms:W3CDTF">2018-10-24T09:18:46Z</dcterms:created>
  <dcterms:modified xsi:type="dcterms:W3CDTF">2025-10-30T15:27:40Z</dcterms:modified>
</cp:coreProperties>
</file>